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900" r:id="rId2"/>
    <p:sldId id="962" r:id="rId3"/>
    <p:sldId id="942" r:id="rId4"/>
    <p:sldId id="943" r:id="rId5"/>
    <p:sldId id="903" r:id="rId6"/>
    <p:sldId id="908" r:id="rId7"/>
    <p:sldId id="941" r:id="rId8"/>
    <p:sldId id="944" r:id="rId9"/>
    <p:sldId id="904" r:id="rId10"/>
    <p:sldId id="911" r:id="rId11"/>
    <p:sldId id="953" r:id="rId12"/>
    <p:sldId id="948" r:id="rId13"/>
    <p:sldId id="945" r:id="rId14"/>
    <p:sldId id="946" r:id="rId15"/>
    <p:sldId id="949" r:id="rId16"/>
    <p:sldId id="950" r:id="rId17"/>
    <p:sldId id="951" r:id="rId18"/>
    <p:sldId id="952" r:id="rId19"/>
    <p:sldId id="913" r:id="rId20"/>
    <p:sldId id="914" r:id="rId21"/>
    <p:sldId id="915" r:id="rId22"/>
    <p:sldId id="923" r:id="rId23"/>
    <p:sldId id="924" r:id="rId24"/>
    <p:sldId id="925" r:id="rId25"/>
    <p:sldId id="927" r:id="rId26"/>
    <p:sldId id="947" r:id="rId27"/>
    <p:sldId id="930" r:id="rId28"/>
    <p:sldId id="932" r:id="rId29"/>
    <p:sldId id="931" r:id="rId30"/>
    <p:sldId id="961" r:id="rId31"/>
    <p:sldId id="959" r:id="rId32"/>
    <p:sldId id="933" r:id="rId33"/>
    <p:sldId id="957" r:id="rId34"/>
    <p:sldId id="958" r:id="rId35"/>
    <p:sldId id="934" r:id="rId36"/>
    <p:sldId id="935" r:id="rId37"/>
    <p:sldId id="936" r:id="rId38"/>
    <p:sldId id="938" r:id="rId39"/>
    <p:sldId id="939" r:id="rId40"/>
    <p:sldId id="960" r:id="rId41"/>
    <p:sldId id="897" r:id="rId42"/>
    <p:sldId id="8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BAE5A"/>
    <a:srgbClr val="C80202"/>
    <a:srgbClr val="558001"/>
    <a:srgbClr val="6E3F6F"/>
    <a:srgbClr val="669900"/>
    <a:srgbClr val="99CC3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7" autoAdjust="0"/>
    <p:restoredTop sz="92436" autoAdjust="0"/>
  </p:normalViewPr>
  <p:slideViewPr>
    <p:cSldViewPr snapToGrid="0" snapToObjects="1">
      <p:cViewPr>
        <p:scale>
          <a:sx n="100" d="100"/>
          <a:sy n="100" d="100"/>
        </p:scale>
        <p:origin x="-80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57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277988"/>
            <a:ext cx="2971800" cy="866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-1" y="8686800"/>
            <a:ext cx="635025" cy="257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4EA4-95BA-3249-B2E2-A3D797C44B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899" y="8470634"/>
            <a:ext cx="1365769" cy="6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7628-939C-8F48-BC8E-3957633A5D85}" type="datetimeFigureOut">
              <a:rPr lang="en-US" smtClean="0"/>
              <a:pPr/>
              <a:t>23/02/15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B66C0-7807-C346-A381-6AE11D3E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228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B66C0-7807-C346-A381-6AE11D3EF3A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B66C0-7807-C346-A381-6AE11D3EF3A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0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fuel growth you need to be honest about where you are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B66C0-7807-C346-A381-6AE11D3EF3A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6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B66C0-7807-C346-A381-6AE11D3EF3A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B66C0-7807-C346-A381-6AE11D3EF3A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0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x-none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7144" y="178595"/>
            <a:ext cx="1859607" cy="4473773"/>
          </a:xfrm>
        </p:spPr>
        <p:txBody>
          <a:bodyPr vert="eaVert"/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8321" y="178595"/>
            <a:ext cx="5471666" cy="4473773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938618" y="6223992"/>
            <a:ext cx="241102" cy="258961"/>
          </a:xfrm>
          <a:prstGeom prst="rect">
            <a:avLst/>
          </a:prstGeom>
        </p:spPr>
        <p:txBody>
          <a:bodyPr lIns="64288" tIns="32144" rIns="64288" bIns="32144"/>
          <a:lstStyle>
            <a:lvl1pPr>
              <a:defRPr smtClean="0"/>
            </a:lvl1pPr>
          </a:lstStyle>
          <a:p>
            <a:fld id="{1644E0FD-1E21-FF4C-AA83-D4B151565F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0038" y="4800824"/>
            <a:ext cx="6270170" cy="567035"/>
          </a:xfrm>
        </p:spPr>
        <p:txBody>
          <a:bodyPr anchor="b"/>
          <a:lstStyle>
            <a:lvl1pPr algn="l">
              <a:defRPr sz="4000" b="1">
                <a:solidFill>
                  <a:srgbClr val="6699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038" y="612800"/>
            <a:ext cx="6270170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0038" y="5367860"/>
            <a:ext cx="6270170" cy="80478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669900"/>
                </a:solidFill>
              </a:defRPr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34308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tiv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78" y="6"/>
            <a:ext cx="8617148" cy="964407"/>
          </a:xfrm>
        </p:spPr>
        <p:txBody>
          <a:bodyPr/>
          <a:lstStyle>
            <a:lvl1pPr algn="l">
              <a:defRPr sz="3600">
                <a:latin typeface="Calibri"/>
                <a:cs typeface="Calibri"/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04" y="1260046"/>
            <a:ext cx="8617148" cy="3351489"/>
          </a:xfrm>
        </p:spPr>
        <p:txBody>
          <a:bodyPr/>
          <a:lstStyle>
            <a:lvl1pPr marL="741138" indent="-5536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  <a:defRPr sz="3600">
                <a:latin typeface="Calibri"/>
                <a:cs typeface="Calibri"/>
              </a:defRPr>
            </a:lvl1pPr>
            <a:lvl2pPr marL="1053666" indent="-5536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  <a:defRPr sz="2800">
                <a:latin typeface="Calibri"/>
                <a:cs typeface="Calibri"/>
              </a:defRPr>
            </a:lvl2pPr>
            <a:lvl3pPr marL="1366194" indent="-5536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  <a:defRPr sz="2400">
                <a:latin typeface="Calibri"/>
                <a:cs typeface="Calibri"/>
              </a:defRPr>
            </a:lvl3pPr>
            <a:lvl4pPr marL="1678722" indent="-5536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  <a:defRPr sz="1800">
                <a:latin typeface="Calibri"/>
                <a:cs typeface="Calibri"/>
              </a:defRPr>
            </a:lvl4pPr>
            <a:lvl5pPr marL="1991250" indent="-5536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ü"/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5614" y="245765"/>
            <a:ext cx="475488" cy="536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7054" y="1282485"/>
            <a:ext cx="426720" cy="521547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04089" y="759619"/>
            <a:ext cx="8575848" cy="388937"/>
          </a:xfrm>
        </p:spPr>
        <p:txBody>
          <a:bodyPr/>
          <a:lstStyle>
            <a:lvl1pPr marL="489600" indent="-374400">
              <a:spcBef>
                <a:spcPts val="600"/>
              </a:spcBef>
              <a:buClr>
                <a:schemeClr val="bg2">
                  <a:lumMod val="75000"/>
                </a:schemeClr>
              </a:buClr>
              <a:buSzPct val="93000"/>
              <a:buFont typeface="Wingdings" charset="2"/>
              <a:buChar char="q"/>
              <a:defRPr sz="2400" i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Q.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542847" y="6092871"/>
            <a:ext cx="5410148" cy="487191"/>
          </a:xfrm>
        </p:spPr>
        <p:txBody>
          <a:bodyPr/>
          <a:lstStyle>
            <a:lvl1pPr marL="187517" indent="0">
              <a:buFontTx/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Insight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121" y="6087369"/>
            <a:ext cx="116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F7F7F"/>
                </a:solidFill>
                <a:latin typeface="Calibri"/>
                <a:cs typeface="Calibri"/>
              </a:rPr>
              <a:t>Output: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65" y="6159517"/>
            <a:ext cx="330708" cy="4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014" y="1017984"/>
            <a:ext cx="3983943" cy="4752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1114" y="1017984"/>
            <a:ext cx="4059123" cy="4752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9"/>
            <a:ext cx="8228707" cy="850553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232299"/>
            <a:ext cx="4039568" cy="5893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1928813"/>
            <a:ext cx="4039568" cy="4196953"/>
          </a:xfrm>
        </p:spPr>
        <p:txBody>
          <a:bodyPr/>
          <a:lstStyle>
            <a:lvl1pPr>
              <a:defRPr sz="2400"/>
            </a:lvl1pPr>
            <a:lvl2pPr>
              <a:defRPr sz="2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232299"/>
            <a:ext cx="4041799" cy="58935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1928813"/>
            <a:ext cx="4041799" cy="4196953"/>
          </a:xfrm>
        </p:spPr>
        <p:txBody>
          <a:bodyPr/>
          <a:lstStyle>
            <a:lvl1pPr>
              <a:defRPr sz="2400"/>
            </a:lvl1pPr>
            <a:lvl2pPr>
              <a:defRPr sz="2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037" y="5367859"/>
            <a:ext cx="6914595" cy="567035"/>
          </a:xfrm>
        </p:spPr>
        <p:txBody>
          <a:bodyPr anchor="t" anchorCtr="0"/>
          <a:lstStyle>
            <a:lvl1pPr algn="l">
              <a:defRPr sz="2800" b="1">
                <a:solidFill>
                  <a:srgbClr val="6699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3148" y="439563"/>
            <a:ext cx="6270170" cy="4775995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1" y="6090047"/>
            <a:ext cx="9156378" cy="797836"/>
          </a:xfrm>
          <a:prstGeom prst="rect">
            <a:avLst/>
          </a:prstGeom>
          <a:solidFill>
            <a:srgbClr val="6E3F6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0"/>
            <a:ext cx="8617148" cy="9644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071562"/>
            <a:ext cx="8617148" cy="35808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  <p:sp>
        <p:nvSpPr>
          <p:cNvPr id="2052" name="AutoShape 4"/>
          <p:cNvSpPr>
            <a:spLocks/>
          </p:cNvSpPr>
          <p:nvPr/>
        </p:nvSpPr>
        <p:spPr bwMode="auto">
          <a:xfrm>
            <a:off x="121736" y="6191269"/>
            <a:ext cx="1116211" cy="598289"/>
          </a:xfrm>
          <a:prstGeom prst="roundRect">
            <a:avLst>
              <a:gd name="adj" fmla="val 22384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71343" y="6308795"/>
            <a:ext cx="802553" cy="36237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8" name="Slide Number Placeholder 4"/>
          <p:cNvSpPr txBox="1">
            <a:spLocks/>
          </p:cNvSpPr>
          <p:nvPr userDrawn="1"/>
        </p:nvSpPr>
        <p:spPr bwMode="auto">
          <a:xfrm>
            <a:off x="7610802" y="6402291"/>
            <a:ext cx="241102" cy="258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 marL="0" marR="0" lvl="0" indent="0" algn="ctr" defTabSz="6429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25C5A4-DEFE-C74C-A2E6-974707DA5A0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Gill Sans" charset="0"/>
                <a:cs typeface="Arial"/>
                <a:sym typeface="Gill Sans" charset="0"/>
              </a:rPr>
              <a:pPr marL="0" marR="0" lvl="0" indent="0" algn="ctr" defTabSz="6429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ea typeface="Gill Sans" charset="0"/>
              <a:cs typeface="Arial"/>
              <a:sym typeface="Gill Sans" charset="0"/>
            </a:endParaRPr>
          </a:p>
        </p:txBody>
      </p:sp>
      <p:sp>
        <p:nvSpPr>
          <p:cNvPr id="10" name="AutoShape 4"/>
          <p:cNvSpPr>
            <a:spLocks/>
          </p:cNvSpPr>
          <p:nvPr userDrawn="1"/>
        </p:nvSpPr>
        <p:spPr bwMode="auto">
          <a:xfrm>
            <a:off x="7932596" y="6191269"/>
            <a:ext cx="1116211" cy="598289"/>
          </a:xfrm>
          <a:prstGeom prst="roundRect">
            <a:avLst>
              <a:gd name="adj" fmla="val 22384"/>
            </a:avLst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010713" y="6259190"/>
            <a:ext cx="973545" cy="48076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224964" y="6339141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D9D9D9"/>
                </a:solidFill>
                <a:latin typeface="Arial"/>
                <a:cs typeface="Arial"/>
              </a:rPr>
              <a:t>@</a:t>
            </a:r>
            <a:r>
              <a:rPr lang="en-US" sz="1400" dirty="0" err="1" smtClean="0">
                <a:solidFill>
                  <a:srgbClr val="D9D9D9"/>
                </a:solidFill>
                <a:latin typeface="Arial"/>
                <a:cs typeface="Arial"/>
              </a:rPr>
              <a:t>DaveChaffey</a:t>
            </a:r>
            <a:endParaRPr lang="en-US" sz="1400" dirty="0" smtClean="0">
              <a:solidFill>
                <a:srgbClr val="D9D9D9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 xmlns:p14="http://schemas.microsoft.com/office/powerpoint/2010/main"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latin typeface="Arial"/>
          <a:ea typeface="+mj-ea"/>
          <a:cs typeface="Arial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741138" indent="-553621" algn="l" rtl="0" fontAlgn="base">
        <a:spcBef>
          <a:spcPts val="487"/>
        </a:spcBef>
        <a:spcAft>
          <a:spcPct val="0"/>
        </a:spcAft>
        <a:buClr>
          <a:srgbClr val="99CC33"/>
        </a:buClr>
        <a:buSzPct val="100000"/>
        <a:buFont typeface="Wingdings" charset="2"/>
        <a:buChar char=""/>
        <a:defRPr sz="36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1053666" indent="-553621" algn="l" rtl="0" fontAlgn="base">
        <a:spcBef>
          <a:spcPts val="487"/>
        </a:spcBef>
        <a:spcAft>
          <a:spcPct val="0"/>
        </a:spcAft>
        <a:buClr>
          <a:srgbClr val="99CC33"/>
        </a:buClr>
        <a:buSzPct val="100000"/>
        <a:buFont typeface="Wingdings" charset="2"/>
        <a:buChar char=""/>
        <a:defRPr sz="32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2pPr>
      <a:lvl3pPr marL="1366194" indent="-553621" algn="l" rtl="0" fontAlgn="base">
        <a:spcBef>
          <a:spcPts val="487"/>
        </a:spcBef>
        <a:spcAft>
          <a:spcPct val="0"/>
        </a:spcAft>
        <a:buClr>
          <a:srgbClr val="99CC33"/>
        </a:buClr>
        <a:buSzPct val="100000"/>
        <a:buFont typeface="Wingdings" charset="2"/>
        <a:buChar char=""/>
        <a:defRPr sz="28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3pPr>
      <a:lvl4pPr marL="1678722" indent="-553621" algn="l" rtl="0" fontAlgn="base">
        <a:spcBef>
          <a:spcPts val="487"/>
        </a:spcBef>
        <a:spcAft>
          <a:spcPct val="0"/>
        </a:spcAft>
        <a:buClr>
          <a:srgbClr val="99CC33"/>
        </a:buClr>
        <a:buSzPct val="100000"/>
        <a:buFont typeface="Wingdings" charset="2"/>
        <a:buChar char=""/>
        <a:defRPr sz="24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4pPr>
      <a:lvl5pPr marL="1991250" indent="-553621" algn="l" rtl="0" fontAlgn="base">
        <a:spcBef>
          <a:spcPts val="487"/>
        </a:spcBef>
        <a:spcAft>
          <a:spcPct val="0"/>
        </a:spcAft>
        <a:buClr>
          <a:srgbClr val="99CC33"/>
        </a:buClr>
        <a:buSzPct val="100000"/>
        <a:buFont typeface="Wingdings" charset="2"/>
        <a:buChar char=""/>
        <a:defRPr sz="24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5pPr>
      <a:lvl6pPr marL="2312707" indent="-553621" algn="l" rtl="0" fontAlgn="base">
        <a:spcBef>
          <a:spcPts val="1687"/>
        </a:spcBef>
        <a:spcAft>
          <a:spcPct val="0"/>
        </a:spcAft>
        <a:buClr>
          <a:srgbClr val="448BD7"/>
        </a:buClr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34164" indent="-553621" algn="l" rtl="0" fontAlgn="base">
        <a:spcBef>
          <a:spcPts val="1687"/>
        </a:spcBef>
        <a:spcAft>
          <a:spcPct val="0"/>
        </a:spcAft>
        <a:buClr>
          <a:srgbClr val="448BD7"/>
        </a:buClr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55621" indent="-553621" algn="l" rtl="0" fontAlgn="base">
        <a:spcBef>
          <a:spcPts val="1687"/>
        </a:spcBef>
        <a:spcAft>
          <a:spcPct val="0"/>
        </a:spcAft>
        <a:buClr>
          <a:srgbClr val="448BD7"/>
        </a:buClr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77079" indent="-553621" algn="l" rtl="0" fontAlgn="base">
        <a:spcBef>
          <a:spcPts val="1687"/>
        </a:spcBef>
        <a:spcAft>
          <a:spcPct val="0"/>
        </a:spcAft>
        <a:buClr>
          <a:srgbClr val="448BD7"/>
        </a:buClr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bit.ly/smartdigital2015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marttransformation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martinsights.com/marketing-planning/marketing-models/mckinsey-7s-model/" TargetMode="Externa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hyperlink" Target="http://www.smartinsights.com/digital-marketing-strategy/customer-acquisition-strategy/retail-acquisition-channel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martinsights.com/digital-marketing-strategy/customer-acquisition-strategy/retail-acquisition-channel/" TargetMode="Externa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hyperlink" Target="http://marketing.linkedin.com/blog/linkedin-launches-lead-accelerator-expands-marketing-solutions-portfoli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insights.com/social-media-marketing/facebook-marketing/new-facebook-advertising-option-retailers-brands-smartinsights-alert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dwords.blogspot.co.uk/2014/12/measure-more-improving-estimated-total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://www.smartinsights.com/managing-digital-marketing/marketing-innovation/marketing-technology-2014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hyperlink" Target="http://www.comscore.com/Insights/Presentations-and-Whitepapers/2014/Multi-Platform-Majority-Insights-into-Todays-New-Digital-Consume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15.png"/><Relationship Id="rId15" Type="http://schemas.openxmlformats.org/officeDocument/2006/relationships/hyperlink" Target="http://bit.ly/smartdigital201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martinsights.com/mmubs2012" TargetMode="External"/><Relationship Id="rId3" Type="http://schemas.openxmlformats.org/officeDocument/2006/relationships/hyperlink" Target="http://www.smartinsights.com/membership" TargetMode="External"/><Relationship Id="rId4" Type="http://schemas.openxmlformats.org/officeDocument/2006/relationships/hyperlink" Target="http://www.smartinsights.com/membership/expert-member-reasons" TargetMode="External"/><Relationship Id="rId5" Type="http://schemas.openxmlformats.org/officeDocument/2006/relationships/hyperlink" Target="http://www.linkedin.com/in/davechaffey" TargetMode="External"/><Relationship Id="rId6" Type="http://schemas.openxmlformats.org/officeDocument/2006/relationships/hyperlink" Target="http://www.facebook.com/davechaffey" TargetMode="External"/><Relationship Id="rId7" Type="http://schemas.openxmlformats.org/officeDocument/2006/relationships/hyperlink" Target="http://www.twitter.com/DaveChaffey" TargetMode="External"/><Relationship Id="rId8" Type="http://schemas.openxmlformats.org/officeDocument/2006/relationships/hyperlink" Target="https://plus.google.com/+DaveChaffeyUK/" TargetMode="External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smartinsights.com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insights.com/marketing-planning/marketing-models/mckinsey-7s-model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3999" cy="61138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554" y="197555"/>
            <a:ext cx="6434668" cy="517407"/>
          </a:xfrm>
          <a:solidFill>
            <a:srgbClr val="6E3F6F"/>
          </a:solidFill>
        </p:spPr>
        <p:txBody>
          <a:bodyPr/>
          <a:lstStyle/>
          <a:p>
            <a:r>
              <a:rPr lang="en-US" sz="3200" b="0" dirty="0" smtClean="0">
                <a:solidFill>
                  <a:srgbClr val="FFFFFF"/>
                </a:solidFill>
              </a:rPr>
              <a:t>Leading Digital Marketing in 2015</a:t>
            </a:r>
            <a:endParaRPr lang="en-US" sz="3200" b="0" dirty="0">
              <a:solidFill>
                <a:srgbClr val="FFFFFF"/>
              </a:solidFill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213680" y="886983"/>
            <a:ext cx="5567843" cy="536223"/>
          </a:xfrm>
          <a:prstGeom prst="rect">
            <a:avLst/>
          </a:prstGeom>
          <a:solidFill>
            <a:srgbClr val="6E3F6F"/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69900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000" b="0" dirty="0" smtClean="0">
                <a:solidFill>
                  <a:srgbClr val="FFFFFF"/>
                </a:solidFill>
                <a:latin typeface="Helvetica LT Std Light"/>
                <a:cs typeface="Helvetica LT Std Light"/>
              </a:rPr>
              <a:t> Reviewing the State of Digital Transformation</a:t>
            </a:r>
            <a:endParaRPr lang="en-US" sz="2000" b="0" dirty="0">
              <a:solidFill>
                <a:srgbClr val="FFFFFF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225775" y="1632052"/>
            <a:ext cx="4600225" cy="536223"/>
          </a:xfrm>
          <a:prstGeom prst="rect">
            <a:avLst/>
          </a:prstGeom>
          <a:solidFill>
            <a:srgbClr val="6E3F6F"/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69900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000" b="0" dirty="0" err="1" smtClean="0">
                <a:solidFill>
                  <a:srgbClr val="FFFFFF"/>
                </a:solidFill>
                <a:latin typeface="Helvetica LT Std Light"/>
                <a:cs typeface="Helvetica LT Std Light"/>
              </a:rPr>
              <a:t>Dr</a:t>
            </a:r>
            <a:r>
              <a:rPr lang="en-US" sz="2000" b="0" dirty="0" smtClean="0">
                <a:solidFill>
                  <a:srgbClr val="FFFFFF"/>
                </a:solidFill>
                <a:latin typeface="Helvetica LT Std Light"/>
                <a:cs typeface="Helvetica LT Std Light"/>
              </a:rPr>
              <a:t> Dave Chaffey. </a:t>
            </a:r>
            <a:r>
              <a:rPr lang="en-US" sz="2000" b="0" dirty="0" err="1" smtClean="0">
                <a:solidFill>
                  <a:srgbClr val="FFFFFF"/>
                </a:solidFill>
                <a:latin typeface="Helvetica LT Std Light"/>
                <a:cs typeface="Helvetica LT Std Light"/>
              </a:rPr>
              <a:t>SmartInsights.com</a:t>
            </a:r>
            <a:endParaRPr lang="en-US" sz="2000" b="0" dirty="0">
              <a:solidFill>
                <a:srgbClr val="FFFFFF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6573" y="6177969"/>
            <a:ext cx="6523182" cy="64633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Presented at Technology for Marketing &amp; Advertising, London.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Download: </a:t>
            </a:r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  <a:hlinkClick r:id="rId4"/>
              </a:rPr>
              <a:t>http://bit.ly/smartdigital2015</a:t>
            </a:r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54" y="2285674"/>
            <a:ext cx="4774271" cy="24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8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9" y="101300"/>
            <a:ext cx="8823097" cy="964406"/>
          </a:xfrm>
        </p:spPr>
        <p:txBody>
          <a:bodyPr/>
          <a:lstStyle/>
          <a:p>
            <a:r>
              <a:rPr lang="en-US" dirty="0" smtClean="0"/>
              <a:t>How advanced are your digital marketing capabilities?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67414" y="3385430"/>
            <a:ext cx="5174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To download a larger version of the </a:t>
            </a:r>
            <a:r>
              <a:rPr lang="en-US" dirty="0" smtClean="0">
                <a:solidFill>
                  <a:srgbClr val="D9D9D9"/>
                </a:solidFill>
              </a:rPr>
              <a:t>capability matrix:</a:t>
            </a:r>
          </a:p>
          <a:p>
            <a:pPr algn="ctr"/>
            <a:r>
              <a:rPr lang="en-US" dirty="0" smtClean="0">
                <a:solidFill>
                  <a:srgbClr val="D9D9D9"/>
                </a:solidFill>
              </a:rPr>
              <a:t> </a:t>
            </a:r>
            <a:r>
              <a:rPr lang="en-US" dirty="0">
                <a:solidFill>
                  <a:srgbClr val="D9D9D9"/>
                </a:solidFill>
                <a:hlinkClick r:id="rId3"/>
              </a:rPr>
              <a:t>http://bit.ly/</a:t>
            </a:r>
            <a:r>
              <a:rPr lang="en-US" dirty="0" smtClean="0">
                <a:solidFill>
                  <a:srgbClr val="D9D9D9"/>
                </a:solidFill>
                <a:hlinkClick r:id="rId3"/>
              </a:rPr>
              <a:t>smarttransformation</a:t>
            </a:r>
            <a:r>
              <a:rPr lang="en-US" dirty="0" smtClean="0">
                <a:solidFill>
                  <a:srgbClr val="D9D9D9"/>
                </a:solidFill>
              </a:rPr>
              <a:t>  </a:t>
            </a:r>
            <a:endParaRPr lang="en-US" dirty="0">
              <a:solidFill>
                <a:srgbClr val="D9D9D9"/>
              </a:solidFill>
            </a:endParaRPr>
          </a:p>
          <a:p>
            <a:pPr algn="ctr"/>
            <a:r>
              <a:rPr lang="en-US" dirty="0" smtClean="0">
                <a:solidFill>
                  <a:srgbClr val="D9D9D9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114" y="-4526"/>
            <a:ext cx="9641286" cy="68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190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-15740"/>
            <a:ext cx="8829524" cy="60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24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78" y="107025"/>
            <a:ext cx="6448778" cy="59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81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840" r="7611"/>
          <a:stretch/>
        </p:blipFill>
        <p:spPr>
          <a:xfrm>
            <a:off x="0" y="-27384"/>
            <a:ext cx="9144000" cy="691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060781"/>
              </p:ext>
            </p:extLst>
          </p:nvPr>
        </p:nvGraphicFramePr>
        <p:xfrm>
          <a:off x="229809" y="2964060"/>
          <a:ext cx="8805333" cy="312990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41353"/>
                <a:gridCol w="1492796"/>
                <a:gridCol w="1492796"/>
                <a:gridCol w="1492796"/>
                <a:gridCol w="1492796"/>
                <a:gridCol w="1492796"/>
              </a:tblGrid>
              <a:tr h="3256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Email 'Type'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Customer Lifecycle Segmentation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256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en-GB" sz="1000" b="0" i="0" u="none" strike="noStrike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Prospects</a:t>
                      </a:r>
                      <a:endParaRPr lang="en-GB" sz="12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Nursery</a:t>
                      </a:r>
                      <a:endParaRPr lang="en-GB" sz="12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Development</a:t>
                      </a:r>
                      <a:endParaRPr lang="en-GB" sz="12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Lapsing</a:t>
                      </a:r>
                      <a:endParaRPr lang="en-GB" sz="12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Lapsed</a:t>
                      </a:r>
                      <a:endParaRPr lang="en-GB" sz="12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</a:tr>
              <a:tr h="4676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effectLst/>
                        </a:rPr>
                        <a:t>Lifecycle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effectLst/>
                        </a:rPr>
                        <a:t>P2C programme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effectLst/>
                        </a:rPr>
                        <a:t>Nursery programme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effectLst/>
                        </a:rPr>
                        <a:t>Spot the </a:t>
                      </a:r>
                      <a:r>
                        <a:rPr lang="en-GB" sz="1000" b="1" u="none" strike="noStrike" dirty="0" smtClean="0">
                          <a:effectLst/>
                        </a:rPr>
                        <a:t>winners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 smtClean="0">
                          <a:effectLst/>
                        </a:rPr>
                        <a:t>Prevent Lapsing programme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 smtClean="0">
                          <a:effectLst/>
                        </a:rPr>
                        <a:t>Lapsed programme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</a:tr>
              <a:tr h="104594">
                <a:tc>
                  <a:txBody>
                    <a:bodyPr/>
                    <a:lstStyle/>
                    <a:p>
                      <a:pPr algn="ctr" fontAlgn="ctr"/>
                      <a:endParaRPr lang="en-GB" sz="4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GB" sz="1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256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Behavioural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effectLst/>
                        </a:rPr>
                        <a:t>Triggered by customer behaviour: ABBA, </a:t>
                      </a:r>
                      <a:r>
                        <a:rPr lang="en-GB" sz="1000" b="1" u="none" strike="noStrike" dirty="0" err="1">
                          <a:effectLst/>
                        </a:rPr>
                        <a:t>BnB</a:t>
                      </a:r>
                      <a:r>
                        <a:rPr lang="en-GB" sz="1000" b="1" u="none" strike="noStrike" dirty="0">
                          <a:effectLst/>
                        </a:rPr>
                        <a:t>, Accessories </a:t>
                      </a:r>
                      <a:r>
                        <a:rPr lang="en-GB" sz="1000" b="1" u="none" strike="noStrike" dirty="0" err="1">
                          <a:effectLst/>
                        </a:rPr>
                        <a:t>etc</a:t>
                      </a:r>
                      <a:r>
                        <a:rPr lang="en-GB" sz="1000" b="1" u="none" strike="noStrike" dirty="0">
                          <a:effectLst/>
                        </a:rPr>
                        <a:t> (max.1 email per week for each programme)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88806">
                <a:tc>
                  <a:txBody>
                    <a:bodyPr/>
                    <a:lstStyle/>
                    <a:p>
                      <a:pPr algn="ctr" fontAlgn="ctr"/>
                      <a:endParaRPr lang="en-GB" sz="3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GB" sz="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256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 smtClean="0">
                          <a:effectLst/>
                        </a:rPr>
                        <a:t>Newsletter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 smtClean="0">
                          <a:effectLst/>
                        </a:rPr>
                        <a:t>Sent wk. 1 each month to all contacts with personalised content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256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 smtClean="0">
                          <a:effectLst/>
                        </a:rPr>
                        <a:t>Feature Email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 smtClean="0">
                          <a:effectLst/>
                        </a:rPr>
                        <a:t>Sent wk. 2 each month to all contacts 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507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effectLst/>
                        </a:rPr>
                        <a:t>Offers and Deals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effectLst/>
                        </a:rPr>
                        <a:t>Sent </a:t>
                      </a:r>
                      <a:r>
                        <a:rPr lang="en-GB" sz="1000" b="1" u="none" strike="noStrike" dirty="0" smtClean="0">
                          <a:effectLst/>
                        </a:rPr>
                        <a:t>wk. </a:t>
                      </a:r>
                      <a:r>
                        <a:rPr lang="en-GB" sz="1000" b="1" u="none" strike="noStrike" dirty="0">
                          <a:effectLst/>
                        </a:rPr>
                        <a:t>3 each month to all contacts 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2562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NPI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effectLst/>
                        </a:rPr>
                        <a:t>Sent </a:t>
                      </a:r>
                      <a:r>
                        <a:rPr lang="en-GB" sz="1000" b="1" u="none" strike="noStrike" dirty="0" smtClean="0">
                          <a:effectLst/>
                        </a:rPr>
                        <a:t>wk. </a:t>
                      </a:r>
                      <a:r>
                        <a:rPr lang="en-GB" sz="1000" b="1" u="none" strike="noStrike" dirty="0">
                          <a:effectLst/>
                        </a:rPr>
                        <a:t>4 each month to all contacts 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867" marR="9867" marT="9867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168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/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/>
              <a:t>STEP </a:t>
            </a:r>
            <a:r>
              <a:rPr lang="en-GB" b="1" dirty="0" smtClean="0"/>
              <a:t>1b - Create </a:t>
            </a:r>
            <a:r>
              <a:rPr lang="en-GB" b="1" dirty="0"/>
              <a:t>a Monthly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Planning Framework </a:t>
            </a:r>
            <a:r>
              <a:rPr lang="en-GB" b="1" dirty="0">
                <a:solidFill>
                  <a:schemeClr val="bg1"/>
                </a:solidFill>
              </a:rPr>
              <a:t/>
            </a:r>
            <a:br>
              <a:rPr lang="en-GB" b="1" dirty="0">
                <a:solidFill>
                  <a:schemeClr val="bg1"/>
                </a:solidFill>
              </a:rPr>
            </a:b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1504" y="6145978"/>
            <a:ext cx="661641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Source</a:t>
            </a:r>
            <a:r>
              <a:rPr lang="en-US" sz="1600" dirty="0" smtClean="0">
                <a:latin typeface="Arial"/>
                <a:cs typeface="Arial"/>
              </a:rPr>
              <a:t>: Harriet </a:t>
            </a:r>
            <a:r>
              <a:rPr lang="en-US" sz="1600" dirty="0">
                <a:latin typeface="Arial"/>
                <a:cs typeface="Arial"/>
              </a:rPr>
              <a:t>Mitchell Smart Insights </a:t>
            </a:r>
            <a:r>
              <a:rPr lang="en-US" sz="1600" dirty="0" smtClean="0">
                <a:latin typeface="Arial"/>
                <a:cs typeface="Arial"/>
              </a:rPr>
              <a:t>2014 Digital Impact conference</a:t>
            </a:r>
          </a:p>
        </p:txBody>
      </p:sp>
    </p:spTree>
    <p:extLst>
      <p:ext uri="{BB962C8B-B14F-4D97-AF65-F5344CB8AC3E}">
        <p14:creationId xmlns:p14="http://schemas.microsoft.com/office/powerpoint/2010/main" val="261278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53752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 RS Newsletter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RSComponentsseptsav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752"/>
            <a:ext cx="3336035" cy="604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3807583" y="810642"/>
            <a:ext cx="1476375" cy="3238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ES" altLang="en-US" sz="1200" b="1" dirty="0">
                <a:solidFill>
                  <a:srgbClr val="FFFFFF"/>
                </a:solidFill>
                <a:cs typeface="Arial" pitchFamily="34" charset="0"/>
              </a:rPr>
              <a:t>Hero banner</a:t>
            </a:r>
            <a:endParaRPr lang="en-GB" altLang="en-US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" name="TextBox 11"/>
          <p:cNvSpPr>
            <a:spLocks noChangeArrowheads="1"/>
          </p:cNvSpPr>
          <p:nvPr/>
        </p:nvSpPr>
        <p:spPr bwMode="auto">
          <a:xfrm>
            <a:off x="5472435" y="588740"/>
            <a:ext cx="3348037" cy="8810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en-US" sz="1050" b="1" dirty="0">
                <a:solidFill>
                  <a:srgbClr val="C00000"/>
                </a:solidFill>
              </a:rPr>
              <a:t>Customised</a:t>
            </a:r>
            <a:r>
              <a:rPr lang="es-ES" altLang="en-US" sz="1050" b="1" dirty="0">
                <a:solidFill>
                  <a:srgbClr val="C00000"/>
                </a:solidFill>
              </a:rPr>
              <a:t> content: (Customer </a:t>
            </a:r>
            <a:r>
              <a:rPr lang="en-GB" altLang="en-US" sz="1050" b="1" dirty="0">
                <a:solidFill>
                  <a:srgbClr val="C00000"/>
                </a:solidFill>
              </a:rPr>
              <a:t>Profile</a:t>
            </a:r>
            <a:r>
              <a:rPr lang="es-ES" altLang="en-US" sz="1050" b="1" dirty="0">
                <a:solidFill>
                  <a:srgbClr val="C00000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altLang="en-US" sz="1000" b="1" dirty="0"/>
              <a:t>EDE (Electronic Design Engineers)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altLang="en-US" sz="1000" b="1" dirty="0"/>
              <a:t>Non-EDE (Electronic Design Engineers)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altLang="en-US" sz="1000" b="1" dirty="0"/>
              <a:t>Promo Excluded (Key and Corporates)</a:t>
            </a:r>
            <a:endParaRPr lang="es-ES" altLang="en-US" sz="1000" b="1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775833" y="1855217"/>
            <a:ext cx="1476375" cy="3238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ES" altLang="en-US" sz="1200" b="1" dirty="0">
                <a:solidFill>
                  <a:srgbClr val="FFFFFF"/>
                </a:solidFill>
                <a:cs typeface="Arial" pitchFamily="34" charset="0"/>
              </a:rPr>
              <a:t>CLC Module</a:t>
            </a:r>
            <a:endParaRPr lang="en-GB" altLang="en-US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TextBox 13"/>
          <p:cNvSpPr>
            <a:spLocks noChangeArrowheads="1"/>
          </p:cNvSpPr>
          <p:nvPr/>
        </p:nvSpPr>
        <p:spPr bwMode="auto">
          <a:xfrm>
            <a:off x="5472435" y="1549177"/>
            <a:ext cx="3348037" cy="8683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ES" altLang="en-US" sz="1000" b="1" dirty="0">
                <a:solidFill>
                  <a:srgbClr val="C00000"/>
                </a:solidFill>
              </a:rPr>
              <a:t>Customised content: (Customer Lifecycle)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altLang="en-US" sz="1000" b="1" dirty="0"/>
              <a:t>Nursery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altLang="en-US" sz="1000" b="1" dirty="0"/>
              <a:t>Development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altLang="en-US" sz="1000" b="1" dirty="0" err="1"/>
              <a:t>Acquisition</a:t>
            </a:r>
            <a:endParaRPr lang="en-GB" altLang="en-US" sz="1000" b="1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775833" y="3309590"/>
            <a:ext cx="1476375" cy="3238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ES" altLang="en-US" sz="1200" b="1" dirty="0">
                <a:solidFill>
                  <a:srgbClr val="FFFFFF"/>
                </a:solidFill>
                <a:cs typeface="Arial" pitchFamily="34" charset="0"/>
              </a:rPr>
              <a:t>BEH Module</a:t>
            </a:r>
            <a:endParaRPr lang="en-GB" altLang="en-US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TextBox 18"/>
          <p:cNvSpPr>
            <a:spLocks noChangeArrowheads="1"/>
          </p:cNvSpPr>
          <p:nvPr/>
        </p:nvSpPr>
        <p:spPr bwMode="auto">
          <a:xfrm>
            <a:off x="5472435" y="3108326"/>
            <a:ext cx="3348037" cy="10398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ES" altLang="en-US" sz="1000" b="1" dirty="0" err="1">
                <a:solidFill>
                  <a:srgbClr val="C00000"/>
                </a:solidFill>
              </a:rPr>
              <a:t>Customised</a:t>
            </a:r>
            <a:r>
              <a:rPr lang="es-ES" altLang="en-US" sz="1000" b="1" dirty="0">
                <a:solidFill>
                  <a:srgbClr val="C00000"/>
                </a:solidFill>
              </a:rPr>
              <a:t> </a:t>
            </a:r>
            <a:r>
              <a:rPr lang="es-ES" altLang="en-US" sz="1000" b="1" dirty="0" err="1">
                <a:solidFill>
                  <a:srgbClr val="C00000"/>
                </a:solidFill>
              </a:rPr>
              <a:t>content</a:t>
            </a:r>
            <a:r>
              <a:rPr lang="es-ES" altLang="en-US" sz="1000" b="1" dirty="0">
                <a:solidFill>
                  <a:srgbClr val="C00000"/>
                </a:solidFill>
              </a:rPr>
              <a:t>: (</a:t>
            </a:r>
            <a:r>
              <a:rPr lang="es-ES" altLang="en-US" sz="1000" b="1" dirty="0" err="1">
                <a:solidFill>
                  <a:srgbClr val="C00000"/>
                </a:solidFill>
              </a:rPr>
              <a:t>Behavioural</a:t>
            </a:r>
            <a:r>
              <a:rPr lang="es-ES" altLang="en-US" sz="1000" b="1" dirty="0">
                <a:solidFill>
                  <a:srgbClr val="C00000"/>
                </a:solidFill>
              </a:rPr>
              <a:t> data)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altLang="en-US" sz="1000" b="1" dirty="0" err="1"/>
              <a:t>Abandoned</a:t>
            </a:r>
            <a:r>
              <a:rPr lang="es-ES" altLang="en-US" sz="1000" b="1" dirty="0"/>
              <a:t> </a:t>
            </a:r>
            <a:r>
              <a:rPr lang="es-ES" altLang="en-US" sz="1000" b="1" dirty="0" err="1"/>
              <a:t>Baskets</a:t>
            </a:r>
            <a:endParaRPr lang="es-ES" altLang="en-US" sz="1000" b="1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altLang="en-US" sz="1000" b="1" dirty="0"/>
              <a:t>Browsed Not Bought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altLang="en-US" sz="1000" b="1" dirty="0"/>
              <a:t>Propensity to Buy (A recommendations model)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altLang="en-US" sz="1000" b="1" dirty="0"/>
              <a:t>Top Sellers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775833" y="5442321"/>
            <a:ext cx="1476375" cy="3238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ES" altLang="en-US" sz="1200" b="1" dirty="0">
                <a:solidFill>
                  <a:srgbClr val="FFFFFF"/>
                </a:solidFill>
                <a:cs typeface="Arial" pitchFamily="34" charset="0"/>
              </a:rPr>
              <a:t>Local Module</a:t>
            </a:r>
            <a:endParaRPr lang="en-GB" altLang="en-US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TextBox 20"/>
          <p:cNvSpPr>
            <a:spLocks noChangeArrowheads="1"/>
          </p:cNvSpPr>
          <p:nvPr/>
        </p:nvSpPr>
        <p:spPr bwMode="auto">
          <a:xfrm>
            <a:off x="5472435" y="4682332"/>
            <a:ext cx="3348037" cy="4429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GB" altLang="en-US" sz="1000" b="1" dirty="0"/>
              <a:t>Product modules can vary in number and format. Maximum of 8 modules per email.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775833" y="4578796"/>
            <a:ext cx="1476375" cy="3238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ES" altLang="en-US" sz="1200" b="1" dirty="0" err="1">
                <a:solidFill>
                  <a:srgbClr val="FFFFFF"/>
                </a:solidFill>
                <a:cs typeface="Arial" pitchFamily="34" charset="0"/>
              </a:rPr>
              <a:t>Product</a:t>
            </a:r>
            <a:r>
              <a:rPr lang="es-ES" altLang="en-US" sz="1200" b="1" dirty="0">
                <a:solidFill>
                  <a:srgbClr val="FFFFFF"/>
                </a:solidFill>
                <a:cs typeface="Arial" pitchFamily="34" charset="0"/>
              </a:rPr>
              <a:t> Modules</a:t>
            </a:r>
            <a:endParaRPr lang="en-GB" altLang="en-US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TextBox 25"/>
          <p:cNvSpPr>
            <a:spLocks noChangeArrowheads="1"/>
          </p:cNvSpPr>
          <p:nvPr/>
        </p:nvSpPr>
        <p:spPr bwMode="auto">
          <a:xfrm>
            <a:off x="5472435" y="5579120"/>
            <a:ext cx="3348037" cy="3192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en-US" sz="900" b="1" dirty="0"/>
              <a:t>Optional modules for any local activity/information.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4986" y="6371628"/>
            <a:ext cx="58124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Source</a:t>
            </a:r>
            <a:r>
              <a:rPr lang="en-US" sz="1400" dirty="0" smtClean="0">
                <a:latin typeface="Arial"/>
                <a:cs typeface="Arial"/>
              </a:rPr>
              <a:t>: Harriet </a:t>
            </a:r>
            <a:r>
              <a:rPr lang="en-US" sz="1400" dirty="0">
                <a:latin typeface="Arial"/>
                <a:cs typeface="Arial"/>
              </a:rPr>
              <a:t>Mitchell Smart Insights </a:t>
            </a:r>
            <a:r>
              <a:rPr lang="en-US" sz="1400" dirty="0" smtClean="0">
                <a:latin typeface="Arial"/>
                <a:cs typeface="Arial"/>
              </a:rPr>
              <a:t>2014 Digital Impact conference</a:t>
            </a:r>
          </a:p>
        </p:txBody>
      </p:sp>
    </p:spTree>
    <p:extLst>
      <p:ext uri="{BB962C8B-B14F-4D97-AF65-F5344CB8AC3E}">
        <p14:creationId xmlns:p14="http://schemas.microsoft.com/office/powerpoint/2010/main" val="29643399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523" y="0"/>
            <a:ext cx="8617148" cy="964406"/>
          </a:xfrm>
        </p:spPr>
        <p:txBody>
          <a:bodyPr/>
          <a:lstStyle/>
          <a:p>
            <a:r>
              <a:rPr lang="en-US" dirty="0" smtClean="0"/>
              <a:t>The multiplatform majority?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78000" y="294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 err="1" smtClean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18" y="891836"/>
            <a:ext cx="7787477" cy="5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70824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mobile responsive sufficient?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149047"/>
            <a:ext cx="2429151" cy="4801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51" y="1644953"/>
            <a:ext cx="6048285" cy="38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34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is adaptive needed?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44000" cy="49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6258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AO.com</a:t>
            </a:r>
            <a:r>
              <a:rPr lang="en-US" dirty="0" smtClean="0"/>
              <a:t> adaptive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2" y="941877"/>
            <a:ext cx="4947294" cy="4978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964406"/>
            <a:ext cx="2787574" cy="49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6326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48314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94200" y="2087097"/>
            <a:ext cx="4670778" cy="1470049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1. Digital Capabilities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2. Digital Strategy</a:t>
            </a:r>
            <a:br>
              <a:rPr lang="en-US" sz="2800" dirty="0" smtClean="0"/>
            </a:br>
            <a:r>
              <a:rPr lang="en-US" sz="2800" dirty="0" smtClean="0"/>
              <a:t>3. Transformation</a:t>
            </a:r>
            <a:br>
              <a:rPr lang="en-US" sz="2800" dirty="0" smtClean="0"/>
            </a:br>
            <a:r>
              <a:rPr lang="en-US" sz="2800" dirty="0" smtClean="0"/>
              <a:t>4. Resourcing and skills</a:t>
            </a:r>
            <a:br>
              <a:rPr lang="en-US" sz="2800" dirty="0" smtClean="0"/>
            </a:br>
            <a:r>
              <a:rPr lang="en-US" sz="2800" dirty="0" smtClean="0"/>
              <a:t>5. Investing in digital</a:t>
            </a:r>
            <a:br>
              <a:rPr lang="en-US" sz="2800" dirty="0" smtClean="0"/>
            </a:br>
            <a:r>
              <a:rPr lang="en-US" sz="2800" dirty="0" smtClean="0"/>
              <a:t>6. Innovation and </a:t>
            </a:r>
            <a:r>
              <a:rPr lang="en-US" sz="2800" dirty="0" err="1" smtClean="0"/>
              <a:t>Optimisation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Roundtables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387882" y="6189723"/>
            <a:ext cx="290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  <a:hlinkClick r:id="rId2"/>
              </a:rPr>
              <a:t>McKinsey 7S Model</a:t>
            </a:r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248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2112" y="2271958"/>
            <a:ext cx="4670778" cy="1470049"/>
          </a:xfrm>
        </p:spPr>
        <p:txBody>
          <a:bodyPr/>
          <a:lstStyle/>
          <a:p>
            <a:r>
              <a:rPr lang="en-US" dirty="0" smtClean="0"/>
              <a:t>TWO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Strategy and </a:t>
            </a:r>
            <a:br>
              <a:rPr lang="en-US" dirty="0" smtClean="0"/>
            </a:br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53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77" y="157236"/>
            <a:ext cx="8617148" cy="964406"/>
          </a:xfrm>
        </p:spPr>
        <p:txBody>
          <a:bodyPr/>
          <a:lstStyle/>
          <a:p>
            <a:r>
              <a:rPr lang="en-US" dirty="0" smtClean="0"/>
              <a:t>Do you need a defined digital strategy or plan?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019"/>
            <a:ext cx="9144000" cy="47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2112" y="2271958"/>
            <a:ext cx="4670778" cy="1470049"/>
          </a:xfrm>
        </p:spPr>
        <p:txBody>
          <a:bodyPr/>
          <a:lstStyle/>
          <a:p>
            <a:r>
              <a:rPr lang="en-US" dirty="0" smtClean="0"/>
              <a:t>THREE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Resourcing</a:t>
            </a:r>
            <a:br>
              <a:rPr lang="en-US" dirty="0" smtClean="0"/>
            </a:br>
            <a:r>
              <a:rPr lang="en-US" dirty="0" smtClean="0"/>
              <a:t>Digital Marketing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65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7396843" cy="60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82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2112" y="2243736"/>
            <a:ext cx="4670778" cy="1470049"/>
          </a:xfrm>
        </p:spPr>
        <p:txBody>
          <a:bodyPr/>
          <a:lstStyle/>
          <a:p>
            <a:r>
              <a:rPr lang="en-US" dirty="0" smtClean="0"/>
              <a:t>FOUR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Managing change and skills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92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55"/>
            <a:ext cx="9144000" cy="53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7843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T-Shaped to V-Shaped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025"/>
            <a:ext cx="4748636" cy="4660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670" y="1424255"/>
            <a:ext cx="4438697" cy="3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2112" y="2271958"/>
            <a:ext cx="4670778" cy="1470049"/>
          </a:xfrm>
        </p:spPr>
        <p:txBody>
          <a:bodyPr/>
          <a:lstStyle/>
          <a:p>
            <a:r>
              <a:rPr lang="en-US" dirty="0" smtClean="0"/>
              <a:t>FIVE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Investing in </a:t>
            </a:r>
            <a:br>
              <a:rPr lang="en-US" dirty="0" smtClean="0"/>
            </a:br>
            <a:r>
              <a:rPr lang="en-US" dirty="0" smtClean="0"/>
              <a:t>Digital Marketing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960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9" y="-11862"/>
            <a:ext cx="7535334" cy="604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2424" y="6076369"/>
            <a:ext cx="430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% rated medium-high or high?</a:t>
            </a:r>
          </a:p>
        </p:txBody>
      </p:sp>
    </p:spTree>
    <p:extLst>
      <p:ext uri="{BB962C8B-B14F-4D97-AF65-F5344CB8AC3E}">
        <p14:creationId xmlns:p14="http://schemas.microsoft.com/office/powerpoint/2010/main" val="4243161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7509933" cy="60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50729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42" y="834571"/>
            <a:ext cx="7890085" cy="52057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tipping point passed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71672"/>
      </p:ext>
    </p:extLst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23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9609" y="6259042"/>
            <a:ext cx="2750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</a:rPr>
              <a:t>Source: </a:t>
            </a:r>
            <a:r>
              <a:rPr lang="en-US" sz="2000" dirty="0" err="1" smtClean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Custora</a:t>
            </a:r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 Pulse</a:t>
            </a:r>
            <a:endParaRPr lang="en-US" sz="2000" dirty="0" smtClean="0">
              <a:solidFill>
                <a:srgbClr val="D9D9D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121174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9609" y="6284442"/>
            <a:ext cx="2750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</a:rPr>
              <a:t>Source: </a:t>
            </a:r>
            <a:r>
              <a:rPr lang="en-US" sz="2000" dirty="0" err="1" smtClean="0">
                <a:solidFill>
                  <a:srgbClr val="D9D9D9"/>
                </a:solidFill>
                <a:latin typeface="Arial"/>
                <a:cs typeface="Arial"/>
                <a:hlinkClick r:id="rId2"/>
              </a:rPr>
              <a:t>Custora</a:t>
            </a:r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  <a:hlinkClick r:id="rId2"/>
              </a:rPr>
              <a:t> Pulse</a:t>
            </a:r>
            <a:endParaRPr lang="en-US" sz="2000" dirty="0" smtClean="0">
              <a:solidFill>
                <a:srgbClr val="D9D9D9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60" y="-12096"/>
            <a:ext cx="9785048" cy="69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18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Retargeting + SNS innovation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141084"/>
            <a:ext cx="7634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rial"/>
                <a:cs typeface="Arial"/>
              </a:rPr>
              <a:t>Our buyers live online and consult their networks to research potential purchases. According to Forrester Research, up to 90% of a buyer’s path to purchase is completed before a salesperson comes into the picture</a:t>
            </a:r>
            <a:r>
              <a:rPr lang="en-US" sz="2400" i="1" dirty="0" smtClean="0">
                <a:latin typeface="Arial"/>
                <a:cs typeface="Arial"/>
              </a:rPr>
              <a:t>. But…</a:t>
            </a:r>
            <a:endParaRPr lang="en-US" sz="2400" i="1" dirty="0">
              <a:latin typeface="Arial"/>
              <a:cs typeface="Arial"/>
            </a:endParaRPr>
          </a:p>
          <a:p>
            <a:pPr algn="ctr"/>
            <a:endParaRPr lang="en-US" sz="2400" i="1" dirty="0">
              <a:latin typeface="Arial"/>
              <a:cs typeface="Arial"/>
            </a:endParaRPr>
          </a:p>
          <a:p>
            <a:pPr marL="457200" indent="-457200" algn="ctr">
              <a:buAutoNum type="arabicPeriod"/>
            </a:pPr>
            <a:r>
              <a:rPr lang="en-US" sz="2400" i="1" dirty="0" smtClean="0">
                <a:latin typeface="Arial"/>
                <a:cs typeface="Arial"/>
              </a:rPr>
              <a:t>95</a:t>
            </a:r>
            <a:r>
              <a:rPr lang="en-US" sz="2400" i="1" dirty="0">
                <a:latin typeface="Arial"/>
                <a:cs typeface="Arial"/>
              </a:rPr>
              <a:t>% of website visitors never provide an email address to marketers</a:t>
            </a:r>
            <a:r>
              <a:rPr lang="en-US" sz="2400" i="1" dirty="0" smtClean="0">
                <a:latin typeface="Arial"/>
                <a:cs typeface="Arial"/>
              </a:rPr>
              <a:t>.</a:t>
            </a:r>
          </a:p>
          <a:p>
            <a:pPr algn="ctr"/>
            <a:r>
              <a:rPr lang="en-US" sz="2400" i="1" dirty="0" smtClean="0">
                <a:latin typeface="Arial"/>
                <a:cs typeface="Arial"/>
              </a:rPr>
              <a:t>2. Of </a:t>
            </a:r>
            <a:r>
              <a:rPr lang="en-US" sz="2400" i="1" dirty="0">
                <a:latin typeface="Arial"/>
                <a:cs typeface="Arial"/>
              </a:rPr>
              <a:t>the 5% who do, only about 20% open the prospecting emails they get afterwards</a:t>
            </a:r>
            <a:r>
              <a:rPr lang="en-US" sz="2400" i="1" dirty="0" smtClean="0">
                <a:latin typeface="Arial"/>
                <a:cs typeface="Arial"/>
              </a:rPr>
              <a:t>.</a:t>
            </a:r>
          </a:p>
          <a:p>
            <a:pPr algn="ctr"/>
            <a:r>
              <a:rPr lang="en-US" sz="2400" i="1" dirty="0" smtClean="0">
                <a:latin typeface="Arial"/>
                <a:cs typeface="Arial"/>
              </a:rPr>
              <a:t>3. Bottom </a:t>
            </a:r>
            <a:r>
              <a:rPr lang="en-US" sz="2400" i="1" dirty="0">
                <a:latin typeface="Arial"/>
                <a:cs typeface="Arial"/>
              </a:rPr>
              <a:t>line: most marketers are converting less than 1% of all possible leads.</a:t>
            </a:r>
            <a:endParaRPr lang="en-US" sz="2400" i="1" dirty="0" smtClean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141084"/>
            <a:ext cx="8111207" cy="4429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7515" y="6237538"/>
            <a:ext cx="210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</a:rPr>
              <a:t>Source: </a:t>
            </a:r>
            <a:r>
              <a:rPr lang="en-US" sz="2000" dirty="0" smtClean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LinkedIn</a:t>
            </a:r>
            <a:endParaRPr lang="en-US" sz="2000" dirty="0" smtClean="0">
              <a:solidFill>
                <a:srgbClr val="D9D9D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9066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Facebook retail retargeting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932"/>
            <a:ext cx="3642026" cy="3976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2447" y="6323135"/>
            <a:ext cx="303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D9D9D9"/>
                </a:solidFill>
                <a:latin typeface="Arial"/>
                <a:cs typeface="Arial"/>
              </a:rPr>
              <a:t>Source</a:t>
            </a:r>
            <a:r>
              <a:rPr lang="en-US" dirty="0">
                <a:solidFill>
                  <a:srgbClr val="D9D9D9"/>
                </a:solidFill>
                <a:latin typeface="Arial"/>
                <a:cs typeface="Arial"/>
              </a:rPr>
              <a:t>: </a:t>
            </a:r>
            <a:r>
              <a:rPr lang="en-US" dirty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Smart Insights </a:t>
            </a:r>
            <a:r>
              <a:rPr lang="en-US" dirty="0" smtClean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alert</a:t>
            </a:r>
            <a:endParaRPr lang="en-US" dirty="0" smtClean="0">
              <a:solidFill>
                <a:srgbClr val="D9D9D9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65" y="2216607"/>
            <a:ext cx="5469179" cy="29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5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2978" y="6210300"/>
            <a:ext cx="6143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  <a:hlinkClick r:id="rId2"/>
              </a:rPr>
              <a:t>New - AdWords Estimated Total Conversion</a:t>
            </a:r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3" y="1587500"/>
            <a:ext cx="4874607" cy="4146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836" y="2666468"/>
            <a:ext cx="3746500" cy="163909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ROPO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1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2112" y="2271958"/>
            <a:ext cx="4670778" cy="1470049"/>
          </a:xfrm>
        </p:spPr>
        <p:txBody>
          <a:bodyPr/>
          <a:lstStyle/>
          <a:p>
            <a:r>
              <a:rPr lang="en-US" dirty="0" smtClean="0"/>
              <a:t>SIX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and</a:t>
            </a:r>
            <a:br>
              <a:rPr lang="en-US" dirty="0" smtClean="0"/>
            </a:br>
            <a:r>
              <a:rPr lang="en-US" dirty="0" err="1" smtClean="0"/>
              <a:t>Optimisation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1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8868" y="6158011"/>
            <a:ext cx="5677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  <a:hlinkClick r:id="rId4"/>
              </a:rPr>
              <a:t>Marketing Technology in 2015 – Scott Brinker Technology Landscape</a:t>
            </a:r>
            <a:endParaRPr lang="en-US" sz="1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9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76" y="0"/>
            <a:ext cx="7932057" cy="60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1939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Mindset: Optimize or Die!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22"/>
            <a:ext cx="9144000" cy="4107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7943" y="5478121"/>
            <a:ext cx="656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Presented by Deputy CEO, Gareth Jones at Ecommerce Expo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1" y="5414851"/>
            <a:ext cx="1132806" cy="5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99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8000" y="294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 err="1" smtClean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5" y="140836"/>
            <a:ext cx="8876013" cy="5892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4189" y="6337009"/>
            <a:ext cx="434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D9D9D9"/>
                </a:solidFill>
                <a:latin typeface="Arial"/>
                <a:cs typeface="Arial"/>
              </a:rPr>
              <a:t>Source: </a:t>
            </a:r>
            <a:r>
              <a:rPr lang="en-US" dirty="0" err="1" smtClean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comScore</a:t>
            </a:r>
            <a:r>
              <a:rPr lang="en-US" dirty="0" smtClean="0">
                <a:solidFill>
                  <a:srgbClr val="D9D9D9"/>
                </a:solidFill>
                <a:latin typeface="Arial"/>
                <a:cs typeface="Arial"/>
                <a:hlinkClick r:id="rId3"/>
              </a:rPr>
              <a:t> Multiplatform Majority</a:t>
            </a:r>
            <a:endParaRPr lang="en-US" dirty="0" smtClean="0">
              <a:solidFill>
                <a:srgbClr val="D9D9D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42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92365"/>
            <a:ext cx="8617148" cy="96440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Roundtables</a:t>
            </a:r>
            <a:endParaRPr lang="en-US" sz="36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400" y="1171060"/>
            <a:ext cx="9105900" cy="4810640"/>
          </a:xfrm>
          <a:prstGeom prst="rect">
            <a:avLst/>
          </a:prstGeom>
          <a:solidFill>
            <a:srgbClr val="FFFFCC"/>
          </a:solidFill>
          <a:ln w="19050">
            <a:solidFill>
              <a:srgbClr val="6E3F6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/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08000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Please identify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chair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(s) and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presenter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(s), then </a:t>
            </a:r>
          </a:p>
          <a:p>
            <a:pPr marL="108000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Discuss the key strategic questions you’re tackling: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1.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Plan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Creating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Digital Strategies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and refining business models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2.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Plan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Managing 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</a:rPr>
              <a:t>Digital Transformation</a:t>
            </a:r>
            <a:r>
              <a:rPr lang="en-GB" sz="2000" dirty="0">
                <a:solidFill>
                  <a:srgbClr val="000000"/>
                </a:solidFill>
                <a:latin typeface="Arial" charset="0"/>
              </a:rPr>
              <a:t> (structural changes, skills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3.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Reach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Gaining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incremental awareness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based on budget allocation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4.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Act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Proving/delivering Content (SM) Marketing ROI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5.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Convert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Conversion rate optimization (CRO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) + Multichannel</a:t>
            </a:r>
            <a:endParaRPr lang="en-GB" sz="2000" dirty="0">
              <a:solidFill>
                <a:srgbClr val="000000"/>
              </a:solidFill>
              <a:latin typeface="Arial" charset="0"/>
            </a:endParaRP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6.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Engage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Improving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Customer contact strategies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Customer Experience Management (CXM)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using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Marketing Automation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for email, social, web and mobile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All are multichannel and multiplatform (mobile). Other??</a:t>
            </a:r>
          </a:p>
        </p:txBody>
      </p:sp>
    </p:spTree>
    <p:extLst>
      <p:ext uri="{BB962C8B-B14F-4D97-AF65-F5344CB8AC3E}">
        <p14:creationId xmlns:p14="http://schemas.microsoft.com/office/powerpoint/2010/main" val="343283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962" y="-6634"/>
            <a:ext cx="9498387" cy="68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21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4506812" y="1217860"/>
            <a:ext cx="4114800" cy="4787689"/>
          </a:xfrm>
          <a:prstGeom prst="roundRect">
            <a:avLst>
              <a:gd name="adj" fmla="val 4113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sysDash"/>
          </a:ln>
        </p:spPr>
        <p:txBody>
          <a:bodyPr vert="horz" lIns="89989" tIns="89989" rIns="91428" bIns="89989" rtlCol="0">
            <a:noAutofit/>
          </a:bodyPr>
          <a:lstStyle/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endParaRPr lang="en-US" b="1" dirty="0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20" y="195736"/>
            <a:ext cx="8001000" cy="65403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Let’s Connect! </a:t>
            </a:r>
            <a:br>
              <a:rPr lang="en-US" sz="2400" dirty="0" smtClean="0"/>
            </a:br>
            <a:r>
              <a:rPr lang="en-US" sz="2400" dirty="0" smtClean="0"/>
              <a:t>Questions &amp; discussion welcome</a:t>
            </a:r>
            <a:br>
              <a:rPr lang="en-US" sz="2400" dirty="0" smtClean="0"/>
            </a:br>
            <a:r>
              <a:rPr lang="en-US" sz="2400" dirty="0" smtClean="0"/>
              <a:t>on Stand H10 or </a:t>
            </a:r>
            <a:r>
              <a:rPr lang="en-US" sz="2400" dirty="0" smtClean="0">
                <a:solidFill>
                  <a:srgbClr val="FFFFFF"/>
                </a:solidFill>
                <a:hlinkClick r:id="rId2"/>
              </a:rPr>
              <a:t>SmartInsights.com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42" y="1226875"/>
            <a:ext cx="4563494" cy="4178612"/>
          </a:xfrm>
        </p:spPr>
        <p:txBody>
          <a:bodyPr>
            <a:no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187517" indent="0">
              <a:buNone/>
            </a:pPr>
            <a:r>
              <a:rPr lang="en-US" sz="1800" b="1" dirty="0" smtClean="0"/>
              <a:t>Free, Basic member tools</a:t>
            </a:r>
          </a:p>
          <a:p>
            <a:pPr marL="442800" lvl="1" indent="-266400"/>
            <a:r>
              <a:rPr lang="en-US" sz="1400" dirty="0" smtClean="0"/>
              <a:t>Managing Digital Marketing 2014 report</a:t>
            </a:r>
          </a:p>
          <a:p>
            <a:pPr marL="442800" lvl="1" indent="-266400"/>
            <a:r>
              <a:rPr lang="en-US" sz="1400" dirty="0" smtClean="0"/>
              <a:t>Managing Customer Experiences 2014 report</a:t>
            </a:r>
          </a:p>
          <a:p>
            <a:pPr marL="442800" lvl="1" indent="-266400"/>
            <a:r>
              <a:rPr lang="en-US" sz="1400" dirty="0" smtClean="0"/>
              <a:t>Sample planning templates</a:t>
            </a:r>
          </a:p>
          <a:p>
            <a:pPr marL="442800" lvl="1" indent="-266400"/>
            <a:r>
              <a:rPr lang="en-US" sz="1400" dirty="0" smtClean="0"/>
              <a:t>Planning </a:t>
            </a:r>
            <a:r>
              <a:rPr lang="en-US" sz="1400" dirty="0" err="1" smtClean="0"/>
              <a:t>infographics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100" dirty="0" smtClean="0">
                <a:hlinkClick r:id="rId3"/>
              </a:rPr>
              <a:t>www.smartinsights.com/membership</a:t>
            </a:r>
            <a:r>
              <a:rPr lang="en-US" sz="1100" dirty="0" smtClean="0"/>
              <a:t> </a:t>
            </a:r>
            <a:endParaRPr lang="en-US" sz="1800" dirty="0"/>
          </a:p>
          <a:p>
            <a:pPr marL="187517" indent="0">
              <a:buNone/>
            </a:pPr>
            <a:r>
              <a:rPr lang="en-US" sz="1800" b="1" dirty="0" smtClean="0"/>
              <a:t>Premium, Expert member learning</a:t>
            </a:r>
          </a:p>
          <a:p>
            <a:pPr marL="442800" lvl="1" indent="-266400">
              <a:spcBef>
                <a:spcPts val="600"/>
              </a:spcBef>
            </a:pPr>
            <a:r>
              <a:rPr lang="en-US" sz="1400" dirty="0" smtClean="0"/>
              <a:t>7 Step Guides to all digital marketing</a:t>
            </a:r>
          </a:p>
          <a:p>
            <a:pPr marL="442800" lvl="1" indent="-266400">
              <a:spcBef>
                <a:spcPts val="600"/>
              </a:spcBef>
            </a:pPr>
            <a:r>
              <a:rPr lang="en-US" sz="1400" dirty="0" smtClean="0"/>
              <a:t>DIY Planning and </a:t>
            </a:r>
            <a:r>
              <a:rPr lang="en-US" sz="1400" dirty="0" err="1" smtClean="0"/>
              <a:t>optimisation</a:t>
            </a:r>
            <a:r>
              <a:rPr lang="en-US" sz="1400" dirty="0" smtClean="0"/>
              <a:t> templates in </a:t>
            </a:r>
            <a:br>
              <a:rPr lang="en-US" sz="1400" dirty="0" smtClean="0"/>
            </a:br>
            <a:r>
              <a:rPr lang="en-US" sz="1400" dirty="0" smtClean="0"/>
              <a:t>Word, Excel and </a:t>
            </a:r>
            <a:r>
              <a:rPr lang="en-US" sz="1400" dirty="0" err="1" smtClean="0"/>
              <a:t>Powerpoint</a:t>
            </a:r>
            <a:endParaRPr lang="en-US" sz="1400" dirty="0" smtClean="0"/>
          </a:p>
          <a:p>
            <a:pPr marL="442800" lvl="1" indent="-266400">
              <a:spcBef>
                <a:spcPts val="600"/>
              </a:spcBef>
            </a:pPr>
            <a:r>
              <a:rPr lang="en-US" sz="1400" dirty="0" smtClean="0">
                <a:hlinkClick r:id="rId4"/>
              </a:rPr>
              <a:t>www.smartinsights.com</a:t>
            </a:r>
            <a:r>
              <a:rPr lang="en-US" sz="1400" dirty="0">
                <a:hlinkClick r:id="rId4"/>
              </a:rPr>
              <a:t>/membership/expert-member-</a:t>
            </a:r>
            <a:r>
              <a:rPr lang="en-US" sz="1400" dirty="0" smtClean="0">
                <a:hlinkClick r:id="rId4"/>
              </a:rPr>
              <a:t>reasons</a:t>
            </a:r>
            <a:endParaRPr lang="en-US" sz="1400" dirty="0" smtClean="0"/>
          </a:p>
          <a:p>
            <a:pPr marL="187517" indent="0">
              <a:buNone/>
            </a:pPr>
            <a:endParaRPr lang="en-US" sz="2000" dirty="0" smtClean="0"/>
          </a:p>
          <a:p>
            <a:endParaRPr lang="en-US" sz="1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219201"/>
            <a:ext cx="4114800" cy="4786347"/>
          </a:xfrm>
          <a:prstGeom prst="roundRect">
            <a:avLst>
              <a:gd name="adj" fmla="val 4113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sysDash"/>
          </a:ln>
        </p:spPr>
        <p:txBody>
          <a:bodyPr vert="horz" lIns="89989" tIns="89989" rIns="91428" bIns="89989" rtlCol="0">
            <a:noAutofit/>
          </a:bodyPr>
          <a:lstStyle/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endParaRPr lang="en-US" sz="1400" b="1" dirty="0" smtClean="0">
              <a:latin typeface="Arial"/>
              <a:cs typeface="Arial"/>
              <a:hlinkClick r:id=""/>
            </a:endParaRPr>
          </a:p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r>
              <a:rPr lang="en-US" sz="1400" b="1" dirty="0" smtClean="0">
                <a:latin typeface="Arial"/>
                <a:cs typeface="Arial"/>
                <a:hlinkClick r:id="rId5"/>
              </a:rPr>
              <a:t>uk.linkedin.com/in/davechaffey</a:t>
            </a:r>
            <a:r>
              <a:rPr lang="en-US" sz="1400" b="1" dirty="0" smtClean="0">
                <a:latin typeface="Arial"/>
                <a:cs typeface="Arial"/>
              </a:rPr>
              <a:t> </a:t>
            </a:r>
            <a:br>
              <a:rPr lang="en-US" sz="1400" b="1" dirty="0" smtClean="0">
                <a:latin typeface="Arial"/>
                <a:cs typeface="Arial"/>
              </a:rPr>
            </a:br>
            <a:endParaRPr lang="en-US" sz="1400" b="1" dirty="0" smtClean="0">
              <a:latin typeface="Arial"/>
              <a:cs typeface="Arial"/>
            </a:endParaRPr>
          </a:p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r>
              <a:rPr lang="en-US" sz="1400" b="1" dirty="0" smtClean="0">
                <a:latin typeface="Arial"/>
                <a:cs typeface="Arial"/>
                <a:hlinkClick r:id="rId6"/>
              </a:rPr>
              <a:t/>
            </a:r>
            <a:br>
              <a:rPr lang="en-US" sz="1400" b="1" dirty="0" smtClean="0">
                <a:latin typeface="Arial"/>
                <a:cs typeface="Arial"/>
                <a:hlinkClick r:id="rId6"/>
              </a:rPr>
            </a:br>
            <a:r>
              <a:rPr lang="en-US" sz="1400" b="1" dirty="0" smtClean="0">
                <a:latin typeface="Arial"/>
                <a:cs typeface="Arial"/>
                <a:hlinkClick r:id="rId6"/>
              </a:rPr>
              <a:t>www.facebook.com/davechaffey</a:t>
            </a:r>
            <a:r>
              <a:rPr lang="en-US" sz="1400" b="1" dirty="0" smtClean="0">
                <a:latin typeface="Arial"/>
                <a:cs typeface="Arial"/>
              </a:rPr>
              <a:t> </a:t>
            </a:r>
            <a:endParaRPr lang="en-US" sz="1400" b="1" noProof="0" dirty="0" smtClean="0">
              <a:latin typeface="Arial"/>
              <a:cs typeface="Arial"/>
            </a:endParaRPr>
          </a:p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r>
              <a:rPr lang="en-US" sz="1400" b="1" dirty="0" smtClean="0">
                <a:latin typeface="Arial"/>
                <a:cs typeface="Arial"/>
              </a:rPr>
              <a:t/>
            </a:r>
            <a:br>
              <a:rPr lang="en-US" sz="1400" b="1" dirty="0" smtClean="0">
                <a:latin typeface="Arial"/>
                <a:cs typeface="Arial"/>
              </a:rPr>
            </a:br>
            <a:endParaRPr lang="en-US" sz="1400" b="1" dirty="0" smtClean="0">
              <a:latin typeface="Arial"/>
              <a:cs typeface="Arial"/>
            </a:endParaRPr>
          </a:p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r>
              <a:rPr lang="en-US" sz="1400" b="1" dirty="0" smtClean="0">
                <a:latin typeface="Arial"/>
                <a:cs typeface="Arial"/>
                <a:hlinkClick r:id="rId7"/>
              </a:rPr>
              <a:t>www.twitter.com/DaveChaffey</a:t>
            </a:r>
            <a:endParaRPr lang="en-US" sz="1400" b="1" dirty="0" smtClean="0">
              <a:latin typeface="Arial"/>
              <a:cs typeface="Arial"/>
            </a:endParaRPr>
          </a:p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r>
              <a:rPr lang="en-US" sz="1400" b="1" dirty="0" smtClean="0">
                <a:latin typeface="Arial"/>
                <a:cs typeface="Arial"/>
              </a:rPr>
              <a:t/>
            </a:r>
            <a:br>
              <a:rPr lang="en-US" sz="1400" b="1" dirty="0" smtClean="0">
                <a:latin typeface="Arial"/>
                <a:cs typeface="Arial"/>
              </a:rPr>
            </a:br>
            <a:endParaRPr lang="en-US" sz="1400" b="1" dirty="0" smtClean="0">
              <a:latin typeface="Arial"/>
              <a:cs typeface="Arial"/>
            </a:endParaRPr>
          </a:p>
          <a:p>
            <a:pPr marL="92064" defTabSz="914287">
              <a:lnSpc>
                <a:spcPts val="3000"/>
              </a:lnSpc>
              <a:spcBef>
                <a:spcPct val="20000"/>
              </a:spcBef>
              <a:defRPr/>
            </a:pPr>
            <a:r>
              <a:rPr lang="en-US" sz="1400" b="1" dirty="0">
                <a:latin typeface="Arial"/>
                <a:cs typeface="Arial"/>
                <a:hlinkClick r:id="rId8"/>
              </a:rPr>
              <a:t>https://plus.google.com/+DaveChaffeyUK</a:t>
            </a:r>
            <a:r>
              <a:rPr lang="en-US" sz="1400" b="1" dirty="0" smtClean="0">
                <a:latin typeface="Arial"/>
                <a:cs typeface="Arial"/>
                <a:hlinkClick r:id="rId8"/>
              </a:rPr>
              <a:t>/</a:t>
            </a:r>
            <a:r>
              <a:rPr lang="en-US" sz="1200" b="1" dirty="0" smtClean="0"/>
              <a:t> </a:t>
            </a:r>
            <a:endParaRPr lang="en-US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14197"/>
            <a:ext cx="609600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8489" y="1330754"/>
            <a:ext cx="1563447" cy="760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825162"/>
            <a:ext cx="573602" cy="573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474929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844" y="1330753"/>
            <a:ext cx="639915" cy="642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302" y="-16656"/>
            <a:ext cx="1100062" cy="1096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6573" y="6177969"/>
            <a:ext cx="6523182" cy="64633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Presented at Technology for Marketing &amp; Advertising, London.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Download: </a:t>
            </a:r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  <a:hlinkClick r:id="rId15"/>
              </a:rPr>
              <a:t>http://bit.ly/smartdigital2015</a:t>
            </a:r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14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31750"/>
            <a:ext cx="7984065" cy="59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60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92365"/>
            <a:ext cx="8617148" cy="96440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Introductions</a:t>
            </a:r>
            <a:endParaRPr lang="en-US" sz="36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400" y="1171060"/>
            <a:ext cx="9105900" cy="4810640"/>
          </a:xfrm>
          <a:prstGeom prst="rect">
            <a:avLst/>
          </a:prstGeom>
          <a:solidFill>
            <a:srgbClr val="FFFFCC"/>
          </a:solidFill>
          <a:ln w="19050">
            <a:solidFill>
              <a:srgbClr val="6E3F6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/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08000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Your name, role and company</a:t>
            </a:r>
          </a:p>
          <a:p>
            <a:pPr marL="108000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Select your primary digital / multichannel challenges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1.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Plan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Creating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Digital Strategies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and refining business models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2.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Plan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Managing 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</a:rPr>
              <a:t>Digital Transformation</a:t>
            </a:r>
            <a:r>
              <a:rPr lang="en-GB" sz="2000" dirty="0">
                <a:solidFill>
                  <a:srgbClr val="000000"/>
                </a:solidFill>
                <a:latin typeface="Arial" charset="0"/>
              </a:rPr>
              <a:t> (structural changes, skills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3.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Reach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Gaining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incremental awareness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based on budget allocation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4.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Act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Proving/delivering Content (SM) Marketing ROI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5.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Convert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Conversion rate optimization (CRO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) + Multichannel</a:t>
            </a:r>
            <a:endParaRPr lang="en-GB" sz="2000" dirty="0">
              <a:solidFill>
                <a:srgbClr val="000000"/>
              </a:solidFill>
              <a:latin typeface="Arial" charset="0"/>
            </a:endParaRP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6.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Engage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– Improving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Customer contact strategies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Customer Experience Management (CXM)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 using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Marketing Automation </a:t>
            </a: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for email, social, web and mobile</a:t>
            </a:r>
          </a:p>
          <a:p>
            <a:pPr marL="565200" lvl="1" indent="277200">
              <a:spcBef>
                <a:spcPts val="1200"/>
              </a:spcBef>
              <a:buClr>
                <a:srgbClr val="669900"/>
              </a:buClr>
              <a:buFont typeface="Wingdings" charset="2"/>
              <a:buChar char=""/>
            </a:pPr>
            <a:r>
              <a:rPr lang="en-GB" sz="2000" dirty="0" smtClean="0">
                <a:solidFill>
                  <a:srgbClr val="000000"/>
                </a:solidFill>
                <a:latin typeface="Arial" charset="0"/>
              </a:rPr>
              <a:t>All are multichannel and multiplatform (mobile). Other??</a:t>
            </a:r>
          </a:p>
        </p:txBody>
      </p:sp>
    </p:spTree>
    <p:extLst>
      <p:ext uri="{BB962C8B-B14F-4D97-AF65-F5344CB8AC3E}">
        <p14:creationId xmlns:p14="http://schemas.microsoft.com/office/powerpoint/2010/main" val="31504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0" y="3862205"/>
            <a:ext cx="2116987" cy="2116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43" y="591352"/>
            <a:ext cx="5605726" cy="964407"/>
          </a:xfrm>
        </p:spPr>
        <p:txBody>
          <a:bodyPr/>
          <a:lstStyle/>
          <a:p>
            <a:r>
              <a:rPr lang="en-US" sz="4000" dirty="0" smtClean="0"/>
              <a:t>About</a:t>
            </a:r>
            <a:br>
              <a:rPr lang="en-US" sz="4000" dirty="0" smtClean="0"/>
            </a:br>
            <a:r>
              <a:rPr lang="en-US" sz="4000" dirty="0" smtClean="0"/>
              <a:t>Dave 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096453" y="1699733"/>
            <a:ext cx="2754947" cy="427946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About Dave Chaffey</a:t>
            </a:r>
            <a:br>
              <a:rPr lang="en-US" sz="1600" b="1" dirty="0" smtClean="0">
                <a:latin typeface="Arial"/>
                <a:cs typeface="Arial"/>
              </a:rPr>
            </a:br>
            <a:endParaRPr lang="en-US" sz="1600" b="1" dirty="0" smtClean="0">
              <a:latin typeface="Arial"/>
              <a:cs typeface="Arial"/>
            </a:endParaRPr>
          </a:p>
          <a:p>
            <a:pPr marL="342900" indent="-342900">
              <a:buFont typeface="Courier New"/>
              <a:buChar char="o"/>
            </a:pPr>
            <a:r>
              <a:rPr lang="en-US" sz="1600" dirty="0" smtClean="0">
                <a:latin typeface="Arial"/>
                <a:cs typeface="Arial"/>
              </a:rPr>
              <a:t>Consultant and trainer in Digital since 1997</a:t>
            </a:r>
          </a:p>
          <a:p>
            <a:pPr marL="342900" indent="-342900">
              <a:buFont typeface="Courier New"/>
              <a:buChar char="o"/>
            </a:pPr>
            <a:r>
              <a:rPr lang="en-US" sz="1600" dirty="0" smtClean="0">
                <a:latin typeface="Arial"/>
                <a:cs typeface="Arial"/>
              </a:rPr>
              <a:t>Author of 5 bestselling digital marketing books</a:t>
            </a:r>
          </a:p>
          <a:p>
            <a:pPr marL="342900" indent="-342900">
              <a:buFont typeface="Courier New"/>
              <a:buChar char="o"/>
            </a:pPr>
            <a:r>
              <a:rPr lang="en-US" sz="1600" dirty="0" smtClean="0">
                <a:latin typeface="Arial"/>
                <a:cs typeface="Arial"/>
              </a:rPr>
              <a:t>CEO and Editor of  </a:t>
            </a:r>
            <a:r>
              <a:rPr lang="en-US" sz="1600" dirty="0" smtClean="0">
                <a:solidFill>
                  <a:srgbClr val="D9D9D9"/>
                </a:solidFill>
                <a:latin typeface="Arial"/>
                <a:cs typeface="Arial"/>
                <a:hlinkClick r:id="rId4"/>
              </a:rPr>
              <a:t>SmartInsights.com</a:t>
            </a:r>
            <a:r>
              <a:rPr lang="en-US" sz="1600" dirty="0" smtClean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- a marketing advice site with Expert (Pro) members in over 50 countries using our templates, planning guides and online courses to improve results.</a:t>
            </a:r>
            <a:br>
              <a:rPr lang="en-US" sz="1600" dirty="0" smtClean="0">
                <a:latin typeface="Arial"/>
                <a:cs typeface="Arial"/>
              </a:rPr>
            </a:b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19" y="130393"/>
            <a:ext cx="1275715" cy="1271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19" y="1699733"/>
            <a:ext cx="1570130" cy="2110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800" y="1714071"/>
            <a:ext cx="2984500" cy="426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101" y="104993"/>
            <a:ext cx="4287494" cy="58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048" y="0"/>
            <a:ext cx="9207047" cy="69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72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18000" y="931397"/>
            <a:ext cx="4670778" cy="1470049"/>
          </a:xfrm>
        </p:spPr>
        <p:txBody>
          <a:bodyPr/>
          <a:lstStyle/>
          <a:p>
            <a:r>
              <a:rPr lang="en-US" dirty="0" smtClean="0"/>
              <a:t>ONE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Digital marketing</a:t>
            </a:r>
            <a:br>
              <a:rPr lang="en-US" dirty="0" smtClean="0"/>
            </a:br>
            <a:r>
              <a:rPr lang="en-US" dirty="0" smtClean="0"/>
              <a:t>Capabilities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56" y="3017479"/>
            <a:ext cx="3793066" cy="29823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7882" y="6189723"/>
            <a:ext cx="290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  <a:hlinkClick r:id="rId3"/>
              </a:rPr>
              <a:t>McKinsey 7S Model</a:t>
            </a:r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29100" cy="60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33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Custom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80FF"/>
      </a:hlink>
      <a:folHlink>
        <a:srgbClr val="00408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ctr">
          <a:defRPr sz="2400" dirty="0" err="1" smtClean="0">
            <a:latin typeface="Arial"/>
            <a:cs typeface="Arial"/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25544</TotalTime>
  <Words>791</Words>
  <Application>Microsoft Macintosh PowerPoint</Application>
  <PresentationFormat>On-screen Show (4:3)</PresentationFormat>
  <Paragraphs>144</Paragraphs>
  <Slides>42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Title &amp; Bullets</vt:lpstr>
      <vt:lpstr>Leading Digital Marketing in 2015</vt:lpstr>
      <vt:lpstr>AGENDA  1. Digital Capabilities 2. Digital Strategy 3. Transformation 4. Resourcing and skills 5. Investing in digital 6. Innovation and Optimisation  Roundtables</vt:lpstr>
      <vt:lpstr>Mobile tipping point passed</vt:lpstr>
      <vt:lpstr>PowerPoint Presentation</vt:lpstr>
      <vt:lpstr>PowerPoint Presentation</vt:lpstr>
      <vt:lpstr>Introductions</vt:lpstr>
      <vt:lpstr>About Dave  </vt:lpstr>
      <vt:lpstr>PowerPoint Presentation</vt:lpstr>
      <vt:lpstr>ONE  Digital marketing Capabilities</vt:lpstr>
      <vt:lpstr>How advanced are your digital marketing capabilities?</vt:lpstr>
      <vt:lpstr>PowerPoint Presentation</vt:lpstr>
      <vt:lpstr>PowerPoint Presentation</vt:lpstr>
      <vt:lpstr> STEP 1b - Create a Monthly  Planning Framework  </vt:lpstr>
      <vt:lpstr>The RS Newsletter</vt:lpstr>
      <vt:lpstr>The multiplatform majority?</vt:lpstr>
      <vt:lpstr>Is mobile responsive sufficient?</vt:lpstr>
      <vt:lpstr>Or is adaptive needed?</vt:lpstr>
      <vt:lpstr>AO.com adaptive</vt:lpstr>
      <vt:lpstr>PowerPoint Presentation</vt:lpstr>
      <vt:lpstr>TWO  Strategy and  Planning</vt:lpstr>
      <vt:lpstr>Do you need a defined digital strategy or plan?</vt:lpstr>
      <vt:lpstr>THREE  Resourcing Digital Marketing</vt:lpstr>
      <vt:lpstr>PowerPoint Presentation</vt:lpstr>
      <vt:lpstr>FOUR  Managing change and skills development</vt:lpstr>
      <vt:lpstr>PowerPoint Presentation</vt:lpstr>
      <vt:lpstr>From T-Shaped to V-Shaped</vt:lpstr>
      <vt:lpstr>FIVE  Investing in  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Retargeting + SNS innovation</vt:lpstr>
      <vt:lpstr>New Facebook retail retargeting</vt:lpstr>
      <vt:lpstr>Assessing ROPO impact</vt:lpstr>
      <vt:lpstr>SIX  Innovation and Optimisation</vt:lpstr>
      <vt:lpstr>PowerPoint Presentation</vt:lpstr>
      <vt:lpstr>PowerPoint Presentation</vt:lpstr>
      <vt:lpstr>Mindset: Optimize or Die!</vt:lpstr>
      <vt:lpstr>Roundtables</vt:lpstr>
      <vt:lpstr>PowerPoint Presentation</vt:lpstr>
      <vt:lpstr>Let’s Connect!  Questions &amp; discussion welcome on Stand H10 or SmartInsights.com</vt:lpstr>
    </vt:vector>
  </TitlesOfParts>
  <Company>MIL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training for Arco</dc:title>
  <dc:creator>Dave Chaffey</dc:creator>
  <cp:lastModifiedBy>Dave Chaffey</cp:lastModifiedBy>
  <cp:revision>345</cp:revision>
  <cp:lastPrinted>2010-10-05T19:25:35Z</cp:lastPrinted>
  <dcterms:created xsi:type="dcterms:W3CDTF">2011-02-25T07:28:58Z</dcterms:created>
  <dcterms:modified xsi:type="dcterms:W3CDTF">2015-02-23T08:37:40Z</dcterms:modified>
</cp:coreProperties>
</file>